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59" r:id="rId4"/>
    <p:sldId id="260" r:id="rId5"/>
    <p:sldId id="296" r:id="rId6"/>
    <p:sldId id="310" r:id="rId7"/>
    <p:sldId id="314" r:id="rId8"/>
    <p:sldId id="315" r:id="rId9"/>
    <p:sldId id="316" r:id="rId10"/>
    <p:sldId id="318" r:id="rId11"/>
    <p:sldId id="317" r:id="rId12"/>
    <p:sldId id="319" r:id="rId13"/>
    <p:sldId id="320" r:id="rId14"/>
    <p:sldId id="321" r:id="rId15"/>
    <p:sldId id="322" r:id="rId16"/>
    <p:sldId id="323" r:id="rId17"/>
    <p:sldId id="327" r:id="rId18"/>
    <p:sldId id="328" r:id="rId19"/>
    <p:sldId id="312" r:id="rId20"/>
    <p:sldId id="326" r:id="rId21"/>
    <p:sldId id="329" r:id="rId22"/>
    <p:sldId id="297" r:id="rId23"/>
    <p:sldId id="29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17355A-526F-49CF-B090-AA9AB4FB8CE0}">
  <a:tblStyle styleId="{1417355A-526F-49CF-B090-AA9AB4FB8C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B5F9-BCF9-4575-AAAC-43D4541D40F8}" type="datetimeFigureOut">
              <a:rPr lang="fr-FR" smtClean="0"/>
              <a:t>28/04/2023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6AA29-B324-4102-A856-CE2D5124B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58931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273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208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21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8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7433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487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908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745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409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70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8195777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8195777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726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745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058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731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819577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8195777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18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40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01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93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12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ubTitle" idx="1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1" r:id="rId4"/>
    <p:sldLayoutId id="2147483662" r:id="rId5"/>
    <p:sldLayoutId id="2147483680" r:id="rId6"/>
    <p:sldLayoutId id="2147483681" r:id="rId7"/>
    <p:sldLayoutId id="2147483682" r:id="rId8"/>
    <p:sldLayoutId id="2147483683" r:id="rId9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514005" y="943160"/>
            <a:ext cx="4191810" cy="2356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800" dirty="0">
                <a:solidFill>
                  <a:schemeClr val="lt1"/>
                </a:solidFill>
              </a:rPr>
              <a:t>Projet Machine Learning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55" name="Google Shape;155;p40">
            <a:hlinkClick r:id="rId4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514005" y="3516486"/>
            <a:ext cx="2965176" cy="9960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Rédigé par 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Alix NGARI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Théophile NANGA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Google Shape;155;p40">
            <a:hlinkClick r:id="rId4" action="ppaction://hlinksldjump"/>
          </p:cNvPr>
          <p:cNvSpPr txBox="1">
            <a:spLocks/>
          </p:cNvSpPr>
          <p:nvPr/>
        </p:nvSpPr>
        <p:spPr>
          <a:xfrm>
            <a:off x="3403255" y="3516486"/>
            <a:ext cx="3465896" cy="99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/>
            <a:r>
              <a:rPr lang="fr-FR" dirty="0"/>
              <a:t>Professeur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Cédric Stéphane </a:t>
            </a:r>
            <a:r>
              <a:rPr lang="fr-FR" dirty="0" err="1"/>
              <a:t>Tékouabou</a:t>
            </a:r>
            <a:endParaRPr lang="fr-FR" dirty="0"/>
          </a:p>
          <a:p>
            <a:pPr marL="0" indent="0" algn="ctr"/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4202" y="825190"/>
            <a:ext cx="6152178" cy="1271240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5400" dirty="0"/>
              <a:t>II. Choix du modèle</a:t>
            </a:r>
          </a:p>
        </p:txBody>
      </p:sp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832202" y="2676293"/>
            <a:ext cx="6152178" cy="2096429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3200" dirty="0"/>
              <a:t>Entrainement</a:t>
            </a:r>
            <a:br>
              <a:rPr lang="fr-FR" sz="3200" dirty="0"/>
            </a:br>
            <a:r>
              <a:rPr lang="fr-FR" sz="3200" dirty="0"/>
              <a:t>Evaluation</a:t>
            </a:r>
            <a:br>
              <a:rPr lang="fr-FR" sz="3200" dirty="0"/>
            </a:br>
            <a:r>
              <a:rPr lang="fr-FR" sz="3200" dirty="0"/>
              <a:t>Choix</a:t>
            </a:r>
          </a:p>
        </p:txBody>
      </p:sp>
    </p:spTree>
    <p:extLst>
      <p:ext uri="{BB962C8B-B14F-4D97-AF65-F5344CB8AC3E}">
        <p14:creationId xmlns:p14="http://schemas.microsoft.com/office/powerpoint/2010/main" val="120377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4992" y="324897"/>
            <a:ext cx="6152178" cy="641542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600" dirty="0"/>
              <a:t>1. Entrainement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8" y="966439"/>
            <a:ext cx="7344937" cy="36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5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4992" y="324897"/>
            <a:ext cx="6152178" cy="641542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600" dirty="0"/>
              <a:t>2. Evaluation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6" y="906966"/>
            <a:ext cx="781328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0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2" y="163553"/>
            <a:ext cx="8564137" cy="3226418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832624" y="3449444"/>
            <a:ext cx="8660781" cy="550128"/>
          </a:xfrm>
        </p:spPr>
        <p:txBody>
          <a:bodyPr/>
          <a:lstStyle/>
          <a:p>
            <a:pPr algn="l"/>
            <a:r>
              <a:rPr lang="fr-FR" sz="1200" dirty="0"/>
              <a:t>R2                             </a:t>
            </a:r>
            <a:r>
              <a:rPr lang="fr-FR" sz="1200" dirty="0" err="1"/>
              <a:t>Mean</a:t>
            </a:r>
            <a:r>
              <a:rPr lang="fr-FR" sz="1200" dirty="0"/>
              <a:t> </a:t>
            </a:r>
            <a:r>
              <a:rPr lang="fr-FR" sz="1200" dirty="0" err="1"/>
              <a:t>Squared</a:t>
            </a:r>
            <a:r>
              <a:rPr lang="fr-FR" sz="1200" dirty="0"/>
              <a:t> </a:t>
            </a:r>
            <a:r>
              <a:rPr lang="fr-FR" sz="1200" dirty="0" err="1"/>
              <a:t>Error</a:t>
            </a:r>
            <a:r>
              <a:rPr lang="fr-FR" sz="1200" dirty="0"/>
              <a:t>                   </a:t>
            </a:r>
            <a:r>
              <a:rPr lang="fr-FR" sz="1200" dirty="0" err="1"/>
              <a:t>Mean</a:t>
            </a:r>
            <a:r>
              <a:rPr lang="fr-FR" sz="1200" dirty="0"/>
              <a:t> </a:t>
            </a:r>
            <a:r>
              <a:rPr lang="fr-FR" sz="1200" dirty="0" err="1"/>
              <a:t>Absolute</a:t>
            </a:r>
            <a:r>
              <a:rPr lang="fr-FR" sz="1200" dirty="0"/>
              <a:t> </a:t>
            </a:r>
            <a:r>
              <a:rPr lang="fr-FR" sz="1200" dirty="0" err="1"/>
              <a:t>Error</a:t>
            </a:r>
            <a:r>
              <a:rPr lang="fr-FR" sz="1200" dirty="0"/>
              <a:t>                       </a:t>
            </a:r>
            <a:r>
              <a:rPr lang="fr-FR" sz="1200" dirty="0" err="1"/>
              <a:t>Mean</a:t>
            </a:r>
            <a:r>
              <a:rPr lang="fr-FR" sz="1200" dirty="0"/>
              <a:t> </a:t>
            </a:r>
            <a:r>
              <a:rPr lang="fr-FR" sz="1200" dirty="0" err="1"/>
              <a:t>Absolute</a:t>
            </a:r>
            <a:r>
              <a:rPr lang="fr-FR" sz="1200" dirty="0"/>
              <a:t> </a:t>
            </a:r>
            <a:r>
              <a:rPr lang="fr-FR" sz="1200" dirty="0" err="1"/>
              <a:t>Percentage</a:t>
            </a:r>
            <a:r>
              <a:rPr lang="fr-FR" sz="1200" dirty="0"/>
              <a:t> </a:t>
            </a:r>
            <a:r>
              <a:rPr lang="fr-FR" sz="1200" dirty="0" err="1"/>
              <a:t>Error</a:t>
            </a:r>
            <a:br>
              <a:rPr lang="fr-FR" sz="1200" dirty="0"/>
            </a:br>
            <a:r>
              <a:rPr lang="fr-FR" sz="1200" dirty="0"/>
              <a:t> </a:t>
            </a:r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63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4992" y="324897"/>
            <a:ext cx="6152178" cy="641542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600" dirty="0"/>
              <a:t>3. Le Choix</a:t>
            </a:r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414242" y="1293541"/>
            <a:ext cx="8452623" cy="3263591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2400" dirty="0"/>
              <a:t>Grâce à nos 4 métriques nous pouvons évaluer la performance de chaque modèle.</a:t>
            </a:r>
            <a:br>
              <a:rPr lang="fr-FR" sz="2400" dirty="0"/>
            </a:br>
            <a:r>
              <a:rPr lang="fr-FR" sz="2400" dirty="0"/>
              <a:t>L’objectif est d’avoir R2 maximal et les 3 autres (MSE, MAE, MAPE) </a:t>
            </a:r>
            <a:r>
              <a:rPr lang="fr-FR" sz="2400" dirty="0" err="1"/>
              <a:t>minales</a:t>
            </a:r>
            <a:r>
              <a:rPr lang="fr-FR" sz="2400" dirty="0"/>
              <a:t>.</a:t>
            </a:r>
            <a:br>
              <a:rPr lang="fr-FR" sz="2400" dirty="0"/>
            </a:br>
            <a:r>
              <a:rPr lang="fr-FR" sz="2400" dirty="0"/>
              <a:t>Selon cette condition le meilleur modèle est le </a:t>
            </a:r>
            <a:r>
              <a:rPr lang="fr-FR" sz="2400" dirty="0" err="1"/>
              <a:t>DecisionTree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00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1118" y="527823"/>
            <a:ext cx="7490325" cy="2378927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5400" dirty="0"/>
              <a:t>III. Ajustement du modèle</a:t>
            </a:r>
          </a:p>
        </p:txBody>
      </p:sp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832202" y="4585939"/>
            <a:ext cx="7189241" cy="1115122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3200" dirty="0"/>
              <a:t>1. Ajustement des </a:t>
            </a:r>
            <a:r>
              <a:rPr lang="fr-FR" sz="3200" dirty="0" err="1"/>
              <a:t>hyperparamètres</a:t>
            </a:r>
            <a:br>
              <a:rPr lang="fr-FR" sz="3200" dirty="0"/>
            </a:br>
            <a:r>
              <a:rPr lang="fr-FR" sz="3200" dirty="0"/>
              <a:t>2. Ajustement du test-size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3621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77890" y="280292"/>
            <a:ext cx="7415984" cy="641542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200" dirty="0"/>
              <a:t>1. Ajustement des </a:t>
            </a:r>
            <a:r>
              <a:rPr lang="fr-FR" sz="3200" dirty="0" err="1"/>
              <a:t>hyperparamètres</a:t>
            </a:r>
            <a:endParaRPr lang="fr-FR" sz="3200" dirty="0"/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624047" y="4445620"/>
            <a:ext cx="7415984" cy="697880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2000" dirty="0"/>
              <a:t>Nous utilisons la validation croisée pour le choix des meilleurs </a:t>
            </a:r>
            <a:r>
              <a:rPr lang="fr-FR" sz="2000" dirty="0" err="1"/>
              <a:t>hyperparamètres</a:t>
            </a:r>
            <a:r>
              <a:rPr lang="fr-FR" sz="2000" dirty="0"/>
              <a:t>.</a:t>
            </a:r>
          </a:p>
        </p:txBody>
      </p:sp>
      <p:pic>
        <p:nvPicPr>
          <p:cNvPr id="8" name="Image 7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76" y="973873"/>
            <a:ext cx="6645734" cy="30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77890" y="280292"/>
            <a:ext cx="7415984" cy="641542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200" dirty="0"/>
              <a:t>2. Ajustement du </a:t>
            </a:r>
            <a:r>
              <a:rPr lang="fr-FR" sz="3200" dirty="0" err="1"/>
              <a:t>test_size</a:t>
            </a:r>
            <a:endParaRPr lang="fr-FR" sz="3200" dirty="0"/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624047" y="4221666"/>
            <a:ext cx="8059036" cy="697880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2000" dirty="0"/>
              <a:t>Nous faisons varier le </a:t>
            </a:r>
            <a:r>
              <a:rPr lang="fr-FR" sz="2000" dirty="0" err="1"/>
              <a:t>test_size</a:t>
            </a:r>
            <a:r>
              <a:rPr lang="fr-FR" sz="2000" dirty="0"/>
              <a:t> pour augmenter nos performances.</a:t>
            </a:r>
          </a:p>
        </p:txBody>
      </p:sp>
      <p:pic>
        <p:nvPicPr>
          <p:cNvPr id="3" name="Image 2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1" y="1073073"/>
            <a:ext cx="7177670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1118" y="624468"/>
            <a:ext cx="7490325" cy="1434790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5400" dirty="0"/>
              <a:t>IV. Test du modèle</a:t>
            </a:r>
          </a:p>
        </p:txBody>
      </p:sp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832202" y="2059258"/>
            <a:ext cx="7189241" cy="2898388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3200" dirty="0"/>
              <a:t>1. </a:t>
            </a:r>
            <a:r>
              <a:rPr lang="fr-FR" sz="3200" dirty="0" err="1"/>
              <a:t>Resultats</a:t>
            </a:r>
            <a:r>
              <a:rPr lang="fr-FR" sz="3200" dirty="0"/>
              <a:t> du modèle optimisé </a:t>
            </a:r>
            <a:br>
              <a:rPr lang="fr-FR" sz="3200" dirty="0"/>
            </a:br>
            <a:r>
              <a:rPr lang="fr-FR" sz="3200" dirty="0"/>
              <a:t>2. Simulation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7296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65187" y="1506925"/>
            <a:ext cx="6152178" cy="1905348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5400" dirty="0"/>
              <a:t>IV. Test du modèle</a:t>
            </a:r>
          </a:p>
        </p:txBody>
      </p:sp>
    </p:spTree>
    <p:extLst>
      <p:ext uri="{BB962C8B-B14F-4D97-AF65-F5344CB8AC3E}">
        <p14:creationId xmlns:p14="http://schemas.microsoft.com/office/powerpoint/2010/main" val="38142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42"/>
          <p:cNvSpPr txBox="1">
            <a:spLocks/>
          </p:cNvSpPr>
          <p:nvPr/>
        </p:nvSpPr>
        <p:spPr>
          <a:xfrm>
            <a:off x="1372837" y="602167"/>
            <a:ext cx="6478859" cy="552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ungee"/>
              <a:buNone/>
              <a:defRPr sz="60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3200" dirty="0"/>
              <a:t>Introduction</a:t>
            </a:r>
          </a:p>
          <a:p>
            <a:pPr marL="571500" indent="-571500">
              <a:lnSpc>
                <a:spcPct val="150000"/>
              </a:lnSpc>
              <a:buSzPct val="120000"/>
              <a:buFont typeface="+mj-lt"/>
              <a:buAutoNum type="romanUcPeriod"/>
            </a:pPr>
            <a:r>
              <a:rPr lang="fr-FR" sz="3200" dirty="0"/>
              <a:t> Présentation de la </a:t>
            </a:r>
            <a:r>
              <a:rPr lang="fr-FR" sz="3200" dirty="0" err="1"/>
              <a:t>dataset</a:t>
            </a:r>
            <a:endParaRPr lang="fr-FR" sz="3200" dirty="0"/>
          </a:p>
          <a:p>
            <a:pPr marL="571500" indent="-571500">
              <a:lnSpc>
                <a:spcPct val="150000"/>
              </a:lnSpc>
              <a:buSzPct val="120000"/>
              <a:buFont typeface="+mj-lt"/>
              <a:buAutoNum type="romanUcPeriod"/>
            </a:pPr>
            <a:r>
              <a:rPr lang="fr-FR" sz="3200" dirty="0"/>
              <a:t>Choix du modèle</a:t>
            </a:r>
          </a:p>
          <a:p>
            <a:pPr marL="571500" indent="-571500">
              <a:lnSpc>
                <a:spcPct val="150000"/>
              </a:lnSpc>
              <a:buSzPct val="120000"/>
              <a:buFont typeface="+mj-lt"/>
              <a:buAutoNum type="romanUcPeriod"/>
            </a:pPr>
            <a:r>
              <a:rPr lang="fr-FR" sz="3200" dirty="0"/>
              <a:t>Ajustement du modèle</a:t>
            </a:r>
          </a:p>
          <a:p>
            <a:pPr marL="571500" indent="-571500">
              <a:lnSpc>
                <a:spcPct val="150000"/>
              </a:lnSpc>
              <a:buSzPct val="120000"/>
              <a:buFont typeface="+mj-lt"/>
              <a:buAutoNum type="romanUcPeriod"/>
            </a:pPr>
            <a:r>
              <a:rPr lang="fr-FR" sz="3200" dirty="0"/>
              <a:t>Test du modèle</a:t>
            </a:r>
          </a:p>
          <a:p>
            <a:pPr>
              <a:lnSpc>
                <a:spcPct val="150000"/>
              </a:lnSpc>
            </a:pPr>
            <a:r>
              <a:rPr lang="fr-FR" sz="3200" dirty="0"/>
              <a:t>Conclusion</a:t>
            </a:r>
          </a:p>
          <a:p>
            <a:pPr>
              <a:lnSpc>
                <a:spcPct val="150000"/>
              </a:lnSpc>
            </a:pPr>
            <a:endParaRPr lang="fr-FR" sz="3200" dirty="0"/>
          </a:p>
          <a:p>
            <a:pPr>
              <a:lnSpc>
                <a:spcPct val="150000"/>
              </a:lnSpc>
            </a:pPr>
            <a:endParaRPr lang="fr-FR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77890" y="280292"/>
            <a:ext cx="7415984" cy="641542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200" dirty="0"/>
              <a:t>1. </a:t>
            </a:r>
            <a:r>
              <a:rPr lang="fr-FR" sz="3200" dirty="0" err="1"/>
              <a:t>Resultats</a:t>
            </a:r>
            <a:r>
              <a:rPr lang="fr-FR" sz="3200" dirty="0"/>
              <a:t> du modèle optimisé </a:t>
            </a:r>
          </a:p>
        </p:txBody>
      </p:sp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624047" y="4445620"/>
            <a:ext cx="7415984" cy="697880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2000" dirty="0"/>
              <a:t>Nous calculons le </a:t>
            </a:r>
            <a:r>
              <a:rPr lang="fr-FR" sz="2000" dirty="0" err="1"/>
              <a:t>différrence</a:t>
            </a:r>
            <a:r>
              <a:rPr lang="fr-FR" sz="2000" dirty="0"/>
              <a:t> entre les </a:t>
            </a:r>
            <a:r>
              <a:rPr lang="fr-FR" sz="2000" dirty="0" err="1"/>
              <a:t>préditions</a:t>
            </a:r>
            <a:r>
              <a:rPr lang="fr-FR" sz="2000" dirty="0"/>
              <a:t> et les prix réels, et nous testons aussi le test-size.</a:t>
            </a:r>
          </a:p>
        </p:txBody>
      </p:sp>
      <p:pic>
        <p:nvPicPr>
          <p:cNvPr id="3" name="Image 2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62" y="1196898"/>
            <a:ext cx="6475140" cy="266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3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77890" y="280292"/>
            <a:ext cx="7415984" cy="641542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200" dirty="0"/>
              <a:t>1. </a:t>
            </a:r>
            <a:r>
              <a:rPr lang="fr-FR" sz="3200" dirty="0" err="1"/>
              <a:t>Resultats</a:t>
            </a:r>
            <a:r>
              <a:rPr lang="fr-FR" sz="3200" dirty="0"/>
              <a:t> du modèle optimisé 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14" y="1063083"/>
            <a:ext cx="7240859" cy="37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51507" y="1500265"/>
            <a:ext cx="5335282" cy="1494071"/>
          </a:xfrm>
        </p:spPr>
        <p:txBody>
          <a:bodyPr/>
          <a:lstStyle/>
          <a:p>
            <a:r>
              <a:rPr lang="fr-FR" sz="4800" dirty="0"/>
              <a:t>2. Simulation</a:t>
            </a:r>
          </a:p>
        </p:txBody>
      </p:sp>
    </p:spTree>
    <p:extLst>
      <p:ext uri="{BB962C8B-B14F-4D97-AF65-F5344CB8AC3E}">
        <p14:creationId xmlns:p14="http://schemas.microsoft.com/office/powerpoint/2010/main" val="6332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51507" y="1500265"/>
            <a:ext cx="5335282" cy="1494071"/>
          </a:xfrm>
        </p:spPr>
        <p:txBody>
          <a:bodyPr/>
          <a:lstStyle/>
          <a:p>
            <a:r>
              <a:rPr lang="fr-FR" sz="4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0539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51507" y="1500265"/>
            <a:ext cx="5335282" cy="1494071"/>
          </a:xfrm>
        </p:spPr>
        <p:txBody>
          <a:bodyPr/>
          <a:lstStyle/>
          <a:p>
            <a:r>
              <a:rPr lang="fr-FR" sz="4800" dirty="0"/>
              <a:t>I. 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>
            <a:spLocks noGrp="1"/>
          </p:cNvSpPr>
          <p:nvPr>
            <p:ph type="ctrTitle"/>
          </p:nvPr>
        </p:nvSpPr>
        <p:spPr>
          <a:xfrm>
            <a:off x="988741" y="246862"/>
            <a:ext cx="6604401" cy="3262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Le machine </a:t>
            </a:r>
            <a:r>
              <a:rPr lang="fr-FR" dirty="0" err="1"/>
              <a:t>learning</a:t>
            </a:r>
            <a:r>
              <a:rPr lang="fr-FR" dirty="0"/>
              <a:t> (apprentissage automatique en français) est une branche de l'intelligence artificielle qui permet à des ordinateurs de développer des algorithmes et des modèles statistiques en analysant des données.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05" name="Google Shape;205;p44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206" name="Google Shape;206;p44">
              <a:hlinkClick r:id="rId4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7" name="Google Shape;207;p44">
              <a:hlinkClick r:id="rId4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4202" y="825189"/>
            <a:ext cx="6152178" cy="1769327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5400" dirty="0"/>
              <a:t>I. Présentation de la </a:t>
            </a:r>
            <a:r>
              <a:rPr lang="fr-FR" sz="5400" dirty="0" err="1"/>
              <a:t>dataset</a:t>
            </a:r>
            <a:endParaRPr lang="fr-FR" sz="5400" dirty="0"/>
          </a:p>
        </p:txBody>
      </p:sp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832202" y="2676293"/>
            <a:ext cx="6152178" cy="2245112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3200" dirty="0"/>
              <a:t>Source </a:t>
            </a:r>
            <a:br>
              <a:rPr lang="fr-FR" sz="3200" dirty="0"/>
            </a:br>
            <a:r>
              <a:rPr lang="fr-FR" sz="3200" dirty="0"/>
              <a:t>Caractéristiques</a:t>
            </a:r>
            <a:br>
              <a:rPr lang="fr-FR" sz="3200" dirty="0"/>
            </a:br>
            <a:r>
              <a:rPr lang="fr-FR" sz="3200" dirty="0"/>
              <a:t>Préparation de la </a:t>
            </a:r>
            <a:r>
              <a:rPr lang="fr-FR" sz="3200" dirty="0" err="1"/>
              <a:t>dataset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0411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4992" y="324896"/>
            <a:ext cx="6152178" cy="1147065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5400" dirty="0"/>
              <a:t>1. Source </a:t>
            </a:r>
          </a:p>
        </p:txBody>
      </p:sp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1504992" y="2536554"/>
            <a:ext cx="6152178" cy="1147065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5400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85278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4992" y="324896"/>
            <a:ext cx="6152178" cy="968645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600" dirty="0"/>
              <a:t>1. Caractéristiques </a:t>
            </a:r>
          </a:p>
        </p:txBody>
      </p:sp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423746" y="1434790"/>
            <a:ext cx="5523571" cy="687658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2400" dirty="0"/>
              <a:t>Taille : </a:t>
            </a:r>
            <a:r>
              <a:rPr lang="en-US" sz="2400" dirty="0"/>
              <a:t>[17966 rows x 8 columns]</a:t>
            </a:r>
            <a:endParaRPr lang="fr-FR" sz="2400" dirty="0"/>
          </a:p>
        </p:txBody>
      </p:sp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501804" y="2345473"/>
            <a:ext cx="4464205" cy="687658"/>
          </a:xfrm>
        </p:spPr>
        <p:txBody>
          <a:bodyPr/>
          <a:lstStyle/>
          <a:p>
            <a:pPr algn="l">
              <a:lnSpc>
                <a:spcPct val="150000"/>
              </a:lnSpc>
              <a:buSzPct val="120000"/>
            </a:pPr>
            <a:r>
              <a:rPr lang="fr-FR" sz="2400" dirty="0"/>
              <a:t>Head (5 premières lignes)</a:t>
            </a:r>
          </a:p>
        </p:txBody>
      </p:sp>
      <p:pic>
        <p:nvPicPr>
          <p:cNvPr id="6" name="Image 5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" y="3033131"/>
            <a:ext cx="3725649" cy="1746340"/>
          </a:xfrm>
          <a:prstGeom prst="rect">
            <a:avLst/>
          </a:prstGeom>
        </p:spPr>
      </p:pic>
      <p:pic>
        <p:nvPicPr>
          <p:cNvPr id="9" name="Image 8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97" y="3108839"/>
            <a:ext cx="2463927" cy="1544937"/>
          </a:xfrm>
          <a:prstGeom prst="rect">
            <a:avLst/>
          </a:prstGeom>
        </p:spPr>
      </p:pic>
      <p:pic>
        <p:nvPicPr>
          <p:cNvPr id="10" name="Image 9" descr="Capture d’écra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162" y="1616323"/>
            <a:ext cx="2471362" cy="13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9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4992" y="302594"/>
            <a:ext cx="6152178" cy="682494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600" dirty="0"/>
              <a:t>1. Caractéristiques </a:t>
            </a:r>
          </a:p>
        </p:txBody>
      </p:sp>
      <p:pic>
        <p:nvPicPr>
          <p:cNvPr id="8" name="Image 7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0" y="1183551"/>
            <a:ext cx="3444559" cy="736717"/>
          </a:xfrm>
          <a:prstGeom prst="rect">
            <a:avLst/>
          </a:prstGeom>
        </p:spPr>
      </p:pic>
      <p:pic>
        <p:nvPicPr>
          <p:cNvPr id="9" name="Image 8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4" y="2118732"/>
            <a:ext cx="3693666" cy="2422272"/>
          </a:xfrm>
          <a:prstGeom prst="rect">
            <a:avLst/>
          </a:prstGeom>
        </p:spPr>
      </p:pic>
      <p:pic>
        <p:nvPicPr>
          <p:cNvPr id="10" name="Image 9" descr="Capture d’écra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60" y="2118731"/>
            <a:ext cx="3600236" cy="2422271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5248085" y="4541003"/>
            <a:ext cx="3732364" cy="486175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dirty="0"/>
              <a:t>Graphe du prix en fonction des années</a:t>
            </a:r>
          </a:p>
        </p:txBody>
      </p:sp>
      <p:sp>
        <p:nvSpPr>
          <p:cNvPr id="13" name="Titre 1"/>
          <p:cNvSpPr>
            <a:spLocks noGrp="1"/>
          </p:cNvSpPr>
          <p:nvPr>
            <p:ph type="ctrTitle"/>
          </p:nvPr>
        </p:nvSpPr>
        <p:spPr>
          <a:xfrm>
            <a:off x="635197" y="4565726"/>
            <a:ext cx="3226842" cy="486175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dirty="0"/>
              <a:t>Matrice de </a:t>
            </a:r>
            <a:r>
              <a:rPr lang="fr-FR" dirty="0" err="1"/>
              <a:t>correlation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97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4992" y="324897"/>
            <a:ext cx="6152178" cy="641542"/>
          </a:xfrm>
        </p:spPr>
        <p:txBody>
          <a:bodyPr/>
          <a:lstStyle/>
          <a:p>
            <a:pPr>
              <a:lnSpc>
                <a:spcPct val="150000"/>
              </a:lnSpc>
              <a:buSzPct val="120000"/>
            </a:pPr>
            <a:r>
              <a:rPr lang="fr-FR" sz="3600" dirty="0"/>
              <a:t>1. Préparation de la </a:t>
            </a:r>
            <a:r>
              <a:rPr lang="fr-FR" sz="3600" dirty="0" err="1"/>
              <a:t>dataset</a:t>
            </a:r>
            <a:endParaRPr lang="fr-FR" sz="3600" dirty="0"/>
          </a:p>
        </p:txBody>
      </p:sp>
      <p:pic>
        <p:nvPicPr>
          <p:cNvPr id="9" name="Image 8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7" y="966438"/>
            <a:ext cx="7887105" cy="39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0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308</Words>
  <Application>Microsoft Office PowerPoint</Application>
  <PresentationFormat>Affichage à l'écran (16:9)</PresentationFormat>
  <Paragraphs>46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Advent Pro</vt:lpstr>
      <vt:lpstr>Advent Pro Medium</vt:lpstr>
      <vt:lpstr>Arial</vt:lpstr>
      <vt:lpstr>Bungee</vt:lpstr>
      <vt:lpstr>Interactive Tech by Slidesgo</vt:lpstr>
      <vt:lpstr>Projet Machine Learning</vt:lpstr>
      <vt:lpstr>Présentation PowerPoint</vt:lpstr>
      <vt:lpstr>I. Introduction</vt:lpstr>
      <vt:lpstr>Le machine learning (apprentissage automatique en français) est une branche de l'intelligence artificielle qui permet à des ordinateurs de développer des algorithmes et des modèles statistiques en analysant des données.</vt:lpstr>
      <vt:lpstr>I. Présentation de la dataset</vt:lpstr>
      <vt:lpstr>1. Source </vt:lpstr>
      <vt:lpstr>1. Caractéristiques </vt:lpstr>
      <vt:lpstr>1. Caractéristiques </vt:lpstr>
      <vt:lpstr>1. Préparation de la dataset</vt:lpstr>
      <vt:lpstr>II. Choix du modèle</vt:lpstr>
      <vt:lpstr>1. Entrainement</vt:lpstr>
      <vt:lpstr>2. Evaluation</vt:lpstr>
      <vt:lpstr>R2                             Mean Squared Error                   Mean Absolute Error                       Mean Absolute Percentage Error  </vt:lpstr>
      <vt:lpstr>3. Le Choix</vt:lpstr>
      <vt:lpstr>III. Ajustement du modèle</vt:lpstr>
      <vt:lpstr>1. Ajustement des hyperparamètres</vt:lpstr>
      <vt:lpstr>2. Ajustement du test_size</vt:lpstr>
      <vt:lpstr>IV. Test du modèle</vt:lpstr>
      <vt:lpstr>IV. Test du modèle</vt:lpstr>
      <vt:lpstr>1. Resultats du modèle optimisé </vt:lpstr>
      <vt:lpstr>1. Resultats du modèle optimisé </vt:lpstr>
      <vt:lpstr>2. Simulation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 Python</dc:title>
  <dc:creator>théophile</dc:creator>
  <cp:lastModifiedBy>NGARI</cp:lastModifiedBy>
  <cp:revision>32</cp:revision>
  <dcterms:modified xsi:type="dcterms:W3CDTF">2023-04-28T14:08:03Z</dcterms:modified>
</cp:coreProperties>
</file>